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0" r:id="rId2"/>
    <p:sldId id="351" r:id="rId3"/>
    <p:sldId id="352" r:id="rId4"/>
    <p:sldId id="353" r:id="rId5"/>
    <p:sldId id="354" r:id="rId6"/>
    <p:sldId id="355" r:id="rId7"/>
    <p:sldId id="356" r:id="rId8"/>
    <p:sldId id="357" r:id="rId9"/>
    <p:sldId id="358" r:id="rId10"/>
    <p:sldId id="361" r:id="rId11"/>
    <p:sldId id="360" r:id="rId12"/>
    <p:sldId id="362" r:id="rId13"/>
    <p:sldId id="359" r:id="rId14"/>
    <p:sldId id="363" r:id="rId15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73D"/>
    <a:srgbClr val="C80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088" autoAdjust="0"/>
  </p:normalViewPr>
  <p:slideViewPr>
    <p:cSldViewPr snapToGrid="0">
      <p:cViewPr varScale="1">
        <p:scale>
          <a:sx n="66" d="100"/>
          <a:sy n="66" d="100"/>
        </p:scale>
        <p:origin x="12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0119C-5453-4236-8687-53B4124BF9AE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2CBC0-F156-46E4-9B71-E474E446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12C72-2E56-48C8-A167-B1531ED3568D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F4937-BDFC-4C4F-8696-7222C58A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88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76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HR1 helix non-native interactions in gp140_trunc.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8. Transient and permanent salt bridges at E460-R555 and K458-Q547 break the HR1 alpha helix (HR1 helix is green). Residues from gp120 insert are blue.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Unique for gp140_trunc was a permanent salt bridge between E23-R118 (460-555 in 4ZMJ) 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transient K21 and Q110 (458-547) bridge that happens in around 50% of simulation time (Figure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8, 11). This interaction results in kinking of HR1 helix, which is not observed in the other models.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HR1 is pushed upwards compared to gp140, which makes sense, since it has no clashes with its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upstairs neighbor gp120 after the latter structure was trimmed away. Hence, in the next design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iteration we might mutate out K458 to abrogate the transient salt bridge.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0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Stabilized by </a:t>
            </a:r>
            <a:r>
              <a:rPr lang="en-US" dirty="0" err="1" smtClean="0"/>
              <a:t>disulphide</a:t>
            </a:r>
            <a:r>
              <a:rPr lang="en-US" dirty="0" smtClean="0"/>
              <a:t> at 501</a:t>
            </a:r>
            <a:r>
              <a:rPr lang="en-US" baseline="0" dirty="0" smtClean="0"/>
              <a:t>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598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46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Allaa</a:t>
            </a:r>
            <a:r>
              <a:rPr lang="en-US" dirty="0" smtClean="0"/>
              <a:t> allows for</a:t>
            </a:r>
            <a:r>
              <a:rPr lang="en-US" baseline="0" dirty="0" smtClean="0"/>
              <a:t> all 20 aa except </a:t>
            </a:r>
            <a:r>
              <a:rPr lang="en-US" baseline="0" dirty="0" err="1" smtClean="0"/>
              <a:t>cys</a:t>
            </a: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E. Kellogg, A. Leaver-Fay, and D. Baker, (2011) "Role of conformational sampling in computing mutation-induced changes in protein structure and stability", Proteins: Structure, Function, and Bioinformatics. V 79, pp 830–838.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669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gp120 (chain G) 464/487 resolved</a:t>
            </a:r>
          </a:p>
          <a:p>
            <a:pPr lvl="1"/>
            <a:r>
              <a:rPr lang="en-US" dirty="0" smtClean="0"/>
              <a:t>gp41 (chain B) 127/157 resolved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6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Flexible and polarizable three-centered water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3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first cut gp120 sequence (chain G) at residue E49, resulting in</a:t>
            </a:r>
          </a:p>
          <a:p>
            <a:r>
              <a:rPr lang="en-US" dirty="0" smtClean="0"/>
              <a:t>A31-E49 chain, which corresponds to the very beginning of gp120’s N-terminus. Next, A48 and</a:t>
            </a:r>
          </a:p>
          <a:p>
            <a:r>
              <a:rPr lang="en-US" dirty="0" smtClean="0"/>
              <a:t>E49 were mutated to </a:t>
            </a:r>
            <a:r>
              <a:rPr lang="en-US" dirty="0" err="1" smtClean="0"/>
              <a:t>Glycines</a:t>
            </a:r>
            <a:r>
              <a:rPr lang="en-US" dirty="0" smtClean="0"/>
              <a:t> to make a </a:t>
            </a:r>
            <a:r>
              <a:rPr lang="en-US" dirty="0" err="1" smtClean="0"/>
              <a:t>polyglycine</a:t>
            </a:r>
            <a:r>
              <a:rPr lang="en-US" dirty="0" smtClean="0"/>
              <a:t> linker with another part of gp120. Third, we</a:t>
            </a:r>
          </a:p>
          <a:p>
            <a:r>
              <a:rPr lang="en-US" dirty="0" smtClean="0"/>
              <a:t>excised residues T50-V488, and kept V489-R513 region, which corresponds to C-terminus of</a:t>
            </a:r>
          </a:p>
          <a:p>
            <a:r>
              <a:rPr lang="en-US" dirty="0" smtClean="0"/>
              <a:t>gp120 (Figure 3). V489A was introduced to decrease beta-sheet formation next to the linker.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36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Lots of salt bridges!!!! 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7. Secondary structure analysis indicates loss of alpha helical structure at 529-536 region of a helix that is adjacent to another </a:t>
            </a:r>
            <a:r>
              <a:rPr lang="en-US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protomer's</a:t>
            </a:r>
            <a:r>
              <a:rPr 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HR1 (orange arrows), and is the site of M535W trimer-stabilizing mutation. Green arrows indicate sites of non-native salt bridge interactions in gp140_trunc.</a:t>
            </a:r>
            <a:endParaRPr lang="en-US" sz="120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697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 smtClean="0">
                <a:solidFill>
                  <a:srgbClr val="44546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Figure 6. Drastic gp140 truncation leaving only 24 gp120 residues to stabilize gp41 produces the most stable structure. RMSF alignment of the corresponding gp41 sequence for gp140 (full gp120+gp41), full gp41, and truncated gp140. Highly disordered region L526-W541 shown in green.</a:t>
            </a:r>
            <a:endParaRPr lang="en-US" sz="900" i="1" dirty="0" smtClean="0">
              <a:solidFill>
                <a:srgbClr val="44546A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09F71E-DDE8-41FA-AB1D-BA30947A48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76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C395-54C8-45A7-A822-7F9D9A9F9A4A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F371-7B06-4B46-8E55-41C0B36182C5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2679-67E4-4445-B449-CD2E0E3688E0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8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1CDAC-98C3-48B7-BC68-F7FCFC6036B9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7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2633-6360-4E1D-A8A5-493DC2B9564A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7703-069C-467E-8CA3-891462B33412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251-269D-4176-8D34-B780972D2D6A}" type="datetime1">
              <a:rPr lang="en-US" smtClean="0"/>
              <a:t>11/4/2016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0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2BF1-9AC3-48DC-BB43-795804935F1A}" type="datetime1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6CA8-477D-4551-B130-65C8959D81C1}" type="datetime1">
              <a:rPr lang="en-US" smtClean="0"/>
              <a:t>11/4/2016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43E0-B681-4B2A-9424-069EE44AD2F9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3F28-701B-4A18-AEAC-E81B6C1005D4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6CFB2-8644-4B08-BA9A-0C16497FFD74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" y="2280801"/>
            <a:ext cx="6675120" cy="1462803"/>
          </a:xfrm>
          <a:ln>
            <a:solidFill>
              <a:schemeClr val="accent2">
                <a:lumMod val="60000"/>
                <a:lumOff val="40000"/>
              </a:schemeClr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/>
            <a:r>
              <a:rPr lang="en-US" sz="4400" dirty="0" smtClean="0"/>
              <a:t>Stabilizing gp41 of HIV Envelope glycoprotein</a:t>
            </a:r>
            <a:endParaRPr lang="en-US" sz="4400" dirty="0"/>
          </a:p>
        </p:txBody>
      </p:sp>
      <p:pic>
        <p:nvPicPr>
          <p:cNvPr id="4" name="Picture 5" descr="human-immunodeficiency-virus-HIV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560" y="1153160"/>
            <a:ext cx="486156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2897525" y="4284942"/>
            <a:ext cx="9144000" cy="1655762"/>
          </a:xfrm>
        </p:spPr>
        <p:txBody>
          <a:bodyPr/>
          <a:lstStyle/>
          <a:p>
            <a:r>
              <a:rPr lang="en-US" dirty="0" smtClean="0"/>
              <a:t>Modestas </a:t>
            </a:r>
            <a:r>
              <a:rPr lang="en-US" dirty="0" err="1" smtClean="0"/>
              <a:t>Filipavicius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6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64" y="3656342"/>
            <a:ext cx="4268877" cy="3201658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6" y="514503"/>
            <a:ext cx="4397733" cy="3298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016891" y="3727216"/>
            <a:ext cx="3453509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600" b="1" dirty="0" smtClean="0"/>
          </a:p>
        </p:txBody>
      </p:sp>
      <p:sp>
        <p:nvSpPr>
          <p:cNvPr id="14" name="Right Arrow 13"/>
          <p:cNvSpPr/>
          <p:nvPr/>
        </p:nvSpPr>
        <p:spPr>
          <a:xfrm rot="1557341">
            <a:off x="1028559" y="1244323"/>
            <a:ext cx="480434" cy="1036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557341">
            <a:off x="1055786" y="4701841"/>
            <a:ext cx="480434" cy="10365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515874" y="1018068"/>
            <a:ext cx="6624467" cy="5794358"/>
            <a:chOff x="5645572" y="1027906"/>
            <a:chExt cx="6624467" cy="5794358"/>
          </a:xfrm>
        </p:grpSpPr>
        <p:grpSp>
          <p:nvGrpSpPr>
            <p:cNvPr id="12" name="Group 11"/>
            <p:cNvGrpSpPr/>
            <p:nvPr/>
          </p:nvGrpSpPr>
          <p:grpSpPr>
            <a:xfrm>
              <a:off x="5645572" y="1027906"/>
              <a:ext cx="6624467" cy="5794358"/>
              <a:chOff x="5282551" y="153876"/>
              <a:chExt cx="6624467" cy="5794358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60613" y="5121207"/>
                <a:ext cx="6268342" cy="827027"/>
              </a:xfrm>
              <a:prstGeom prst="rect">
                <a:avLst/>
              </a:prstGeom>
            </p:spPr>
          </p:pic>
          <p:grpSp>
            <p:nvGrpSpPr>
              <p:cNvPr id="7" name="Group 6"/>
              <p:cNvGrpSpPr/>
              <p:nvPr/>
            </p:nvGrpSpPr>
            <p:grpSpPr>
              <a:xfrm>
                <a:off x="5282551" y="153876"/>
                <a:ext cx="6624467" cy="4968351"/>
                <a:chOff x="5282551" y="153876"/>
                <a:chExt cx="6624467" cy="4968351"/>
              </a:xfrm>
            </p:grpSpPr>
            <p:pic>
              <p:nvPicPr>
                <p:cNvPr id="6" name="Content Placeholder 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2551" y="153876"/>
                  <a:ext cx="6624467" cy="4968351"/>
                </a:xfrm>
                <a:prstGeom prst="rect">
                  <a:avLst/>
                </a:prstGeom>
              </p:spPr>
            </p:pic>
            <p:sp>
              <p:nvSpPr>
                <p:cNvPr id="15" name="Right Arrow 14"/>
                <p:cNvSpPr/>
                <p:nvPr/>
              </p:nvSpPr>
              <p:spPr>
                <a:xfrm rot="1557341">
                  <a:off x="5702650" y="2265620"/>
                  <a:ext cx="480434" cy="107744"/>
                </a:xfrm>
                <a:prstGeom prst="right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6" name="Right Arrow 15"/>
                <p:cNvSpPr/>
                <p:nvPr/>
              </p:nvSpPr>
              <p:spPr>
                <a:xfrm rot="8130396">
                  <a:off x="6366960" y="1886242"/>
                  <a:ext cx="380256" cy="86292"/>
                </a:xfrm>
                <a:prstGeom prst="right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7" name="Right Arrow 16"/>
                <p:cNvSpPr/>
                <p:nvPr/>
              </p:nvSpPr>
              <p:spPr>
                <a:xfrm rot="1557341">
                  <a:off x="5790548" y="1806068"/>
                  <a:ext cx="480434" cy="107744"/>
                </a:xfrm>
                <a:prstGeom prst="right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8" name="Right Arrow 17"/>
                <p:cNvSpPr/>
                <p:nvPr/>
              </p:nvSpPr>
              <p:spPr>
                <a:xfrm rot="3266569">
                  <a:off x="7310510" y="2490973"/>
                  <a:ext cx="193950" cy="45719"/>
                </a:xfrm>
                <a:prstGeom prst="rightArrow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19" name="Right Arrow 18"/>
                <p:cNvSpPr/>
                <p:nvPr/>
              </p:nvSpPr>
              <p:spPr>
                <a:xfrm rot="1557341">
                  <a:off x="7167268" y="2218082"/>
                  <a:ext cx="480434" cy="103654"/>
                </a:xfrm>
                <a:prstGeom prst="rightArrow">
                  <a:avLst/>
                </a:prstGeom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Rectangle 20"/>
            <p:cNvSpPr/>
            <p:nvPr/>
          </p:nvSpPr>
          <p:spPr>
            <a:xfrm>
              <a:off x="6162674" y="1070401"/>
              <a:ext cx="56383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b="1" dirty="0" smtClean="0"/>
                <a:t>gp140_trunc</a:t>
              </a:r>
              <a:endParaRPr lang="en-US" sz="1400" b="1" dirty="0" smtClean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167536" y="691231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gp41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1168" y="3826520"/>
            <a:ext cx="768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gp140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16891" y="565727"/>
            <a:ext cx="3453509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64" y="-273537"/>
            <a:ext cx="1063725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gp140_trunc is a good approximation for gp140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1146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gp41_trunc moves less than gp41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155" y="1597025"/>
            <a:ext cx="8080940" cy="4970040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4"/>
          <a:stretch>
            <a:fillRect/>
          </a:stretch>
        </p:blipFill>
        <p:spPr>
          <a:xfrm>
            <a:off x="192405" y="1861026"/>
            <a:ext cx="3646170" cy="428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4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482783" y="826821"/>
            <a:ext cx="9661701" cy="5789879"/>
            <a:chOff x="254446" y="237815"/>
            <a:chExt cx="10699690" cy="6411905"/>
          </a:xfrm>
        </p:grpSpPr>
        <p:pic>
          <p:nvPicPr>
            <p:cNvPr id="4" name="Content Placeholder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3313" y="273468"/>
              <a:ext cx="3366205" cy="314835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282" y="271960"/>
              <a:ext cx="3366205" cy="314835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7931" y="237815"/>
              <a:ext cx="3366205" cy="3148351"/>
            </a:xfrm>
            <a:prstGeom prst="rect">
              <a:avLst/>
            </a:prstGeom>
          </p:spPr>
        </p:pic>
        <p:pic>
          <p:nvPicPr>
            <p:cNvPr id="7" name="Content Placeholder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633" y="3465458"/>
              <a:ext cx="3191050" cy="318426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6970" y="3465458"/>
              <a:ext cx="3191052" cy="318426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950" y="3431313"/>
              <a:ext cx="3191051" cy="3184262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 rot="16200000">
              <a:off x="-40080" y="4615935"/>
              <a:ext cx="122020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u="sng" dirty="0"/>
                <a:t>gp140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rot="16200000">
              <a:off x="-710741" y="1612825"/>
              <a:ext cx="2577973" cy="6475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1" u="sng" dirty="0" smtClean="0"/>
                <a:t>gp140_trunc</a:t>
              </a:r>
            </a:p>
          </p:txBody>
        </p:sp>
      </p:grp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316582" y="-149060"/>
            <a:ext cx="10637250" cy="13255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Salt bridges </a:t>
            </a:r>
            <a:r>
              <a:rPr lang="en-US" sz="2800" dirty="0"/>
              <a:t>E460-R555 and K458-Q547 break the HR1 </a:t>
            </a:r>
            <a:r>
              <a:rPr lang="en-US" sz="2800" dirty="0" smtClean="0"/>
              <a:t>helix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861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100" y="111125"/>
            <a:ext cx="87630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AASM(535)TLTVQARNL sequence (pink) does not have a stable helical secondary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150" y="1584325"/>
            <a:ext cx="5245100" cy="4351338"/>
          </a:xfrm>
        </p:spPr>
        <p:txBody>
          <a:bodyPr/>
          <a:lstStyle/>
          <a:p>
            <a:r>
              <a:rPr lang="en-US" dirty="0" smtClean="0"/>
              <a:t>Even in </a:t>
            </a:r>
            <a:r>
              <a:rPr lang="en-US" dirty="0"/>
              <a:t>trimeric </a:t>
            </a:r>
            <a:r>
              <a:rPr lang="en-US" dirty="0" smtClean="0"/>
              <a:t>state, it lacks stable secondary structure as shown by HDX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99300" y="2254029"/>
            <a:ext cx="4927600" cy="440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75" y="2950512"/>
            <a:ext cx="4514850" cy="355331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7394799" y="5566331"/>
            <a:ext cx="577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HR2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60760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73800" cy="4351338"/>
          </a:xfrm>
        </p:spPr>
        <p:txBody>
          <a:bodyPr/>
          <a:lstStyle/>
          <a:p>
            <a:r>
              <a:rPr lang="en-US" dirty="0" smtClean="0"/>
              <a:t>HR2 is unstable</a:t>
            </a:r>
          </a:p>
          <a:p>
            <a:r>
              <a:rPr lang="en-US" dirty="0" smtClean="0"/>
              <a:t>AASM(535)TLTVQARNL is unstable</a:t>
            </a:r>
          </a:p>
          <a:p>
            <a:r>
              <a:rPr lang="en-US" dirty="0" smtClean="0"/>
              <a:t>These regions will benefit from stabilization</a:t>
            </a:r>
            <a:endParaRPr lang="en-US" dirty="0"/>
          </a:p>
          <a:p>
            <a:r>
              <a:rPr lang="en-US" dirty="0" smtClean="0"/>
              <a:t>Test this on trimeric assembly</a:t>
            </a:r>
          </a:p>
          <a:p>
            <a:pPr lvl="1"/>
            <a:r>
              <a:rPr lang="en-US" dirty="0" smtClean="0"/>
              <a:t>Large simulation</a:t>
            </a:r>
          </a:p>
          <a:p>
            <a:pPr lvl="1"/>
            <a:r>
              <a:rPr lang="en-US" dirty="0" smtClean="0"/>
              <a:t>Using triple mutant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950" y="1535906"/>
            <a:ext cx="4514850" cy="3553317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6333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468" y="237540"/>
            <a:ext cx="1018713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BG505 SOSIP </a:t>
            </a:r>
            <a:r>
              <a:rPr lang="en-US" dirty="0" err="1" smtClean="0"/>
              <a:t>Env</a:t>
            </a:r>
            <a:r>
              <a:rPr lang="en-US" dirty="0" smtClean="0"/>
              <a:t> – vaccine candidate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27" y="1615803"/>
            <a:ext cx="3528473" cy="4351338"/>
          </a:xfrm>
        </p:spPr>
        <p:txBody>
          <a:bodyPr/>
          <a:lstStyle/>
          <a:p>
            <a:r>
              <a:rPr lang="en-US" dirty="0" smtClean="0"/>
              <a:t>SOSIP mutations</a:t>
            </a:r>
          </a:p>
          <a:p>
            <a:r>
              <a:rPr lang="en-US" dirty="0" smtClean="0"/>
              <a:t>Missing intrinsically disordered loops</a:t>
            </a:r>
          </a:p>
          <a:p>
            <a:r>
              <a:rPr lang="en-US" dirty="0" smtClean="0"/>
              <a:t>gp41 is conserved and less glycosylated</a:t>
            </a:r>
          </a:p>
          <a:p>
            <a:r>
              <a:rPr lang="en-US" dirty="0" smtClean="0"/>
              <a:t>Can we stabilize </a:t>
            </a:r>
            <a:r>
              <a:rPr lang="en-US" dirty="0" err="1" smtClean="0"/>
              <a:t>Env</a:t>
            </a:r>
            <a:r>
              <a:rPr lang="en-US" dirty="0" smtClean="0"/>
              <a:t> even further?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521199" y="1731635"/>
            <a:ext cx="7548881" cy="4656955"/>
            <a:chOff x="3130482" y="1194341"/>
            <a:chExt cx="7421218" cy="450329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6503" y="1194341"/>
              <a:ext cx="7295197" cy="450329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482" y="1296262"/>
              <a:ext cx="442699" cy="4036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9159240" y="6388590"/>
            <a:ext cx="2910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 Kwon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9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5500" y="80314"/>
            <a:ext cx="9742186" cy="1325563"/>
          </a:xfrm>
        </p:spPr>
        <p:txBody>
          <a:bodyPr/>
          <a:lstStyle/>
          <a:p>
            <a:r>
              <a:rPr lang="en-US" dirty="0" smtClean="0"/>
              <a:t>HDX </a:t>
            </a:r>
            <a:r>
              <a:rPr lang="en-US" smtClean="0"/>
              <a:t>reveals an unstable </a:t>
            </a:r>
            <a:r>
              <a:rPr lang="en-US" dirty="0" smtClean="0"/>
              <a:t>HR2 C-terminus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8416" y="1210518"/>
            <a:ext cx="7531932" cy="127038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Hydrogen deuterium exchange (HDX)</a:t>
            </a:r>
          </a:p>
          <a:p>
            <a:r>
              <a:rPr lang="en-US" dirty="0" smtClean="0"/>
              <a:t>15 C-terminal residues of gp41 HR2 rapidly uptake D</a:t>
            </a:r>
            <a:r>
              <a:rPr lang="en-US" sz="1400" dirty="0" smtClean="0"/>
              <a:t>2</a:t>
            </a:r>
            <a:r>
              <a:rPr lang="en-US" dirty="0" smtClean="0"/>
              <a:t>0 </a:t>
            </a:r>
          </a:p>
          <a:p>
            <a:r>
              <a:rPr lang="en-US" dirty="0" smtClean="0"/>
              <a:t>lack of secondary structure</a:t>
            </a:r>
          </a:p>
          <a:p>
            <a:endParaRPr lang="en-US" dirty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077729" y="2704260"/>
            <a:ext cx="8224419" cy="3841167"/>
            <a:chOff x="525162" y="2669050"/>
            <a:chExt cx="8224419" cy="3841167"/>
          </a:xfrm>
        </p:grpSpPr>
        <p:pic>
          <p:nvPicPr>
            <p:cNvPr id="5" name="Picture 4"/>
            <p:cNvPicPr/>
            <p:nvPr/>
          </p:nvPicPr>
          <p:blipFill rotWithShape="1">
            <a:blip r:embed="rId3"/>
            <a:srcRect r="21754"/>
            <a:stretch/>
          </p:blipFill>
          <p:spPr>
            <a:xfrm>
              <a:off x="525162" y="2669050"/>
              <a:ext cx="5570838" cy="3841167"/>
            </a:xfrm>
            <a:prstGeom prst="rect">
              <a:avLst/>
            </a:prstGeom>
          </p:spPr>
        </p:pic>
        <p:pic>
          <p:nvPicPr>
            <p:cNvPr id="7" name="Picture 6"/>
            <p:cNvPicPr/>
            <p:nvPr/>
          </p:nvPicPr>
          <p:blipFill rotWithShape="1">
            <a:blip r:embed="rId4"/>
            <a:srcRect l="6117" t="5128" r="11048" b="15777"/>
            <a:stretch/>
          </p:blipFill>
          <p:spPr>
            <a:xfrm>
              <a:off x="5413384" y="3592236"/>
              <a:ext cx="3336197" cy="2750899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9338619" y="6391539"/>
            <a:ext cx="36757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</a:t>
            </a:r>
            <a:r>
              <a:rPr lang="en-US" sz="1400" dirty="0" smtClean="0"/>
              <a:t>dapted from </a:t>
            </a:r>
            <a:r>
              <a:rPr lang="en-US" sz="1400" dirty="0" err="1" smtClean="0"/>
              <a:t>Guttman</a:t>
            </a:r>
            <a:r>
              <a:rPr lang="en-US" sz="1400" dirty="0" smtClean="0"/>
              <a:t> et al., 2014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37456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HR2 C-terminus participates in inter-</a:t>
            </a:r>
            <a:r>
              <a:rPr lang="en-US" dirty="0" err="1" smtClean="0"/>
              <a:t>protomer</a:t>
            </a:r>
            <a:r>
              <a:rPr lang="en-US" dirty="0" smtClean="0"/>
              <a:t> interactions </a:t>
            </a:r>
            <a:endParaRPr lang="en-US" dirty="0"/>
          </a:p>
        </p:txBody>
      </p:sp>
      <p:sp>
        <p:nvSpPr>
          <p:cNvPr id="4" name="Content Placeholder 2"/>
          <p:cNvSpPr txBox="1">
            <a:spLocks noGrp="1"/>
          </p:cNvSpPr>
          <p:nvPr>
            <p:ph idx="1"/>
          </p:nvPr>
        </p:nvSpPr>
        <p:spPr>
          <a:xfrm>
            <a:off x="495300" y="2149004"/>
            <a:ext cx="5279571" cy="3225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HR2 </a:t>
            </a:r>
            <a:r>
              <a:rPr lang="en-US" dirty="0"/>
              <a:t>(</a:t>
            </a:r>
            <a:r>
              <a:rPr lang="en-US" dirty="0" smtClean="0"/>
              <a:t>residues 649-664) and opposing helix (525-540) are in close proximity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What stabilizing mutations could we introduce?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213" t="-185" r="16690" b="-3929"/>
          <a:stretch/>
        </p:blipFill>
        <p:spPr>
          <a:xfrm>
            <a:off x="6266247" y="1526268"/>
            <a:ext cx="5275613" cy="426718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684" y="1366953"/>
            <a:ext cx="5826738" cy="4585811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196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63525"/>
            <a:ext cx="10515600" cy="1325563"/>
          </a:xfrm>
        </p:spPr>
        <p:txBody>
          <a:bodyPr/>
          <a:lstStyle/>
          <a:p>
            <a:r>
              <a:rPr lang="en-US" dirty="0" err="1" smtClean="0"/>
              <a:t>RosettaDesign</a:t>
            </a:r>
            <a:r>
              <a:rPr lang="en-US" dirty="0" smtClean="0"/>
              <a:t> on HR2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745" y="1847851"/>
            <a:ext cx="5740400" cy="4351338"/>
          </a:xfrm>
        </p:spPr>
        <p:txBody>
          <a:bodyPr>
            <a:normAutofit/>
          </a:bodyPr>
          <a:lstStyle/>
          <a:p>
            <a:r>
              <a:rPr lang="en-US" dirty="0" err="1" smtClean="0"/>
              <a:t>ddG</a:t>
            </a:r>
            <a:r>
              <a:rPr lang="en-US" dirty="0" smtClean="0"/>
              <a:t> monomer protocol (</a:t>
            </a:r>
            <a:r>
              <a:rPr lang="en-US" dirty="0" err="1" smtClean="0"/>
              <a:t>Kelogg</a:t>
            </a:r>
            <a:r>
              <a:rPr lang="en-US" dirty="0" smtClean="0"/>
              <a:t> et al., 2011)</a:t>
            </a:r>
          </a:p>
          <a:p>
            <a:r>
              <a:rPr lang="en-US" dirty="0" smtClean="0"/>
              <a:t>Limited to gp41 region</a:t>
            </a:r>
          </a:p>
          <a:p>
            <a:r>
              <a:rPr lang="en-US" dirty="0" err="1" smtClean="0"/>
              <a:t>Resfile</a:t>
            </a:r>
            <a:r>
              <a:rPr lang="en-US" dirty="0" smtClean="0"/>
              <a:t> set to ALLAA for HR2 and opposing helix residues</a:t>
            </a:r>
          </a:p>
          <a:p>
            <a:r>
              <a:rPr lang="en-US" dirty="0" smtClean="0"/>
              <a:t>20 lowest scoring mutants evaluated</a:t>
            </a:r>
          </a:p>
          <a:p>
            <a:r>
              <a:rPr lang="en-US" dirty="0" smtClean="0"/>
              <a:t>M535W, K655Y, N656Y triple mutant - most stable</a:t>
            </a:r>
          </a:p>
          <a:p>
            <a:pPr lvl="1"/>
            <a:r>
              <a:rPr lang="en-US" dirty="0" smtClean="0"/>
              <a:t>Pi-stacking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145" y="1074738"/>
            <a:ext cx="5843859" cy="4572000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70" y="1448460"/>
            <a:ext cx="4800207" cy="3824555"/>
          </a:xfrm>
          <a:prstGeom prst="rect">
            <a:avLst/>
          </a:prstGeom>
          <a:ln w="28575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2731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159535">
            <a:off x="6298897" y="964079"/>
            <a:ext cx="5934046" cy="4645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1" y="1578610"/>
            <a:ext cx="6598920" cy="4351338"/>
          </a:xfrm>
        </p:spPr>
        <p:txBody>
          <a:bodyPr/>
          <a:lstStyle/>
          <a:p>
            <a:r>
              <a:rPr lang="en-US" dirty="0" smtClean="0"/>
              <a:t>Provides structural and dynamic info unobtainable by experiment…</a:t>
            </a:r>
          </a:p>
          <a:p>
            <a:pPr marL="0" indent="0">
              <a:buNone/>
            </a:pPr>
            <a:r>
              <a:rPr lang="en-US" dirty="0" smtClean="0"/>
              <a:t>	…but is experimentally testable</a:t>
            </a:r>
          </a:p>
        </p:txBody>
      </p:sp>
    </p:spTree>
    <p:extLst>
      <p:ext uri="{BB962C8B-B14F-4D97-AF65-F5344CB8AC3E}">
        <p14:creationId xmlns:p14="http://schemas.microsoft.com/office/powerpoint/2010/main" val="229976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" y="143467"/>
            <a:ext cx="10515600" cy="1325563"/>
          </a:xfrm>
        </p:spPr>
        <p:txBody>
          <a:bodyPr/>
          <a:lstStyle/>
          <a:p>
            <a:r>
              <a:rPr lang="en-US" dirty="0" smtClean="0"/>
              <a:t>Can we simulate gp41 trimer in MD?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900" y="1635344"/>
            <a:ext cx="414274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Problems:</a:t>
            </a:r>
          </a:p>
          <a:p>
            <a:pPr lvl="1"/>
            <a:r>
              <a:rPr lang="en-US" dirty="0" smtClean="0"/>
              <a:t>Whole trimer is too big, must cut it up</a:t>
            </a:r>
          </a:p>
          <a:p>
            <a:pPr lvl="1"/>
            <a:r>
              <a:rPr lang="en-US" dirty="0" smtClean="0"/>
              <a:t>Missing sequence in </a:t>
            </a:r>
            <a:r>
              <a:rPr lang="en-US" dirty="0" err="1" smtClean="0"/>
              <a:t>Xtal</a:t>
            </a:r>
            <a:endParaRPr lang="en-US" dirty="0" smtClean="0"/>
          </a:p>
          <a:p>
            <a:pPr lvl="1"/>
            <a:r>
              <a:rPr lang="en-US" dirty="0" smtClean="0"/>
              <a:t>gp41 is penetrated by gp120</a:t>
            </a:r>
          </a:p>
          <a:p>
            <a:r>
              <a:rPr lang="en-US" dirty="0" smtClean="0"/>
              <a:t>Simplify the problem:</a:t>
            </a:r>
          </a:p>
          <a:p>
            <a:pPr lvl="1"/>
            <a:r>
              <a:rPr lang="en-US" dirty="0" smtClean="0"/>
              <a:t>MD of gp41 by itself (140 </a:t>
            </a:r>
            <a:r>
              <a:rPr lang="en-US" dirty="0" err="1" smtClean="0"/>
              <a:t>resn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gp140 (640 </a:t>
            </a:r>
            <a:r>
              <a:rPr lang="en-US" dirty="0" err="1" smtClean="0"/>
              <a:t>resn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gp41 + truncated gp120</a:t>
            </a:r>
            <a:endParaRPr lang="en-US" dirty="0"/>
          </a:p>
          <a:p>
            <a:pPr lvl="1"/>
            <a:r>
              <a:rPr lang="en-US" dirty="0" smtClean="0"/>
              <a:t>MD of trimer of gp41 construct</a:t>
            </a:r>
          </a:p>
          <a:p>
            <a:pPr lvl="1"/>
            <a:r>
              <a:rPr lang="en-US" dirty="0" smtClean="0"/>
              <a:t>Test if M535W, K655Y, N656Y results in more stable 2* structure</a:t>
            </a:r>
          </a:p>
          <a:p>
            <a:r>
              <a:rPr lang="en-US" dirty="0" smtClean="0"/>
              <a:t>Flaws in approach: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glycans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673" y="1482743"/>
            <a:ext cx="2892706" cy="4351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04" y="1859181"/>
            <a:ext cx="3925505" cy="357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58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 </a:t>
            </a:r>
            <a:r>
              <a:rPr lang="en-US" i="1" dirty="0" smtClean="0"/>
              <a:t>with </a:t>
            </a:r>
            <a:r>
              <a:rPr lang="en-US" i="1" dirty="0" err="1" smtClean="0"/>
              <a:t>il</a:t>
            </a:r>
            <a:r>
              <a:rPr lang="en-US" dirty="0" err="1" smtClean="0"/>
              <a:t>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300" y="1690688"/>
            <a:ext cx="65405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Restore missing loops (</a:t>
            </a:r>
            <a:r>
              <a:rPr lang="en-US" dirty="0" err="1" smtClean="0"/>
              <a:t>Modeller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Fixed 11 </a:t>
            </a:r>
            <a:r>
              <a:rPr lang="en-US" dirty="0" err="1" smtClean="0"/>
              <a:t>disulphides</a:t>
            </a:r>
            <a:r>
              <a:rPr lang="en-US" dirty="0"/>
              <a:t> </a:t>
            </a:r>
            <a:r>
              <a:rPr lang="en-US" dirty="0" smtClean="0"/>
              <a:t>in gp140</a:t>
            </a:r>
          </a:p>
          <a:p>
            <a:r>
              <a:rPr lang="en-US" dirty="0" smtClean="0"/>
              <a:t>1000 steps of Steepest Descent minimization</a:t>
            </a:r>
          </a:p>
          <a:p>
            <a:r>
              <a:rPr lang="en-US" dirty="0"/>
              <a:t>Hs restored, 10 </a:t>
            </a:r>
            <a:r>
              <a:rPr lang="en-US" dirty="0" smtClean="0"/>
              <a:t>Å F3C water </a:t>
            </a:r>
            <a:r>
              <a:rPr lang="en-US" dirty="0"/>
              <a:t>box,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1.8 Å from protein surface</a:t>
            </a:r>
          </a:p>
          <a:p>
            <a:r>
              <a:rPr lang="en-US" dirty="0" smtClean="0"/>
              <a:t>T = 310 K</a:t>
            </a:r>
          </a:p>
          <a:p>
            <a:r>
              <a:rPr lang="en-US" dirty="0" smtClean="0"/>
              <a:t>10 ns simulations, 2 fs </a:t>
            </a:r>
            <a:r>
              <a:rPr lang="en-US" dirty="0" err="1" smtClean="0"/>
              <a:t>timestep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454025"/>
            <a:ext cx="5003800" cy="59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designs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322320" cy="4351338"/>
          </a:xfrm>
        </p:spPr>
        <p:txBody>
          <a:bodyPr/>
          <a:lstStyle/>
          <a:p>
            <a:r>
              <a:rPr lang="en-US" dirty="0" smtClean="0"/>
              <a:t>gp140</a:t>
            </a:r>
          </a:p>
          <a:p>
            <a:pPr lvl="1"/>
            <a:r>
              <a:rPr lang="en-US" dirty="0" smtClean="0"/>
              <a:t>634 residues</a:t>
            </a:r>
          </a:p>
          <a:p>
            <a:r>
              <a:rPr lang="en-US" dirty="0" smtClean="0"/>
              <a:t>gp41</a:t>
            </a:r>
          </a:p>
          <a:p>
            <a:pPr lvl="1"/>
            <a:r>
              <a:rPr lang="en-US" dirty="0" smtClean="0"/>
              <a:t>153 residues</a:t>
            </a:r>
          </a:p>
          <a:p>
            <a:r>
              <a:rPr lang="en-US" dirty="0" smtClean="0"/>
              <a:t>gp140_trunc</a:t>
            </a:r>
          </a:p>
          <a:p>
            <a:pPr lvl="1"/>
            <a:r>
              <a:rPr lang="en-US" dirty="0" smtClean="0"/>
              <a:t>197 residues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264206" y="1092239"/>
            <a:ext cx="3948800" cy="4635817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4"/>
          <a:stretch>
            <a:fillRect/>
          </a:stretch>
        </p:blipFill>
        <p:spPr>
          <a:xfrm>
            <a:off x="4457611" y="922021"/>
            <a:ext cx="3488497" cy="4847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0974"/>
          <a:stretch/>
        </p:blipFill>
        <p:spPr>
          <a:xfrm>
            <a:off x="-656590" y="6964202"/>
            <a:ext cx="9342120" cy="1126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7151209"/>
            <a:ext cx="9020175" cy="3590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32169" y="7708738"/>
            <a:ext cx="9096375" cy="12001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85530" y="1131133"/>
            <a:ext cx="20633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gp140_trunc</a:t>
            </a:r>
          </a:p>
        </p:txBody>
      </p:sp>
    </p:spTree>
    <p:extLst>
      <p:ext uri="{BB962C8B-B14F-4D97-AF65-F5344CB8AC3E}">
        <p14:creationId xmlns:p14="http://schemas.microsoft.com/office/powerpoint/2010/main" val="289690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20757</TotalTime>
  <Words>783</Words>
  <Application>Microsoft Office PowerPoint</Application>
  <PresentationFormat>Widescreen</PresentationFormat>
  <Paragraphs>107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Stabilizing gp41 of HIV Envelope glycoprotein</vt:lpstr>
      <vt:lpstr>BG505 SOSIP Env – vaccine candidate</vt:lpstr>
      <vt:lpstr>HDX reveals an unstable HR2 C-terminus</vt:lpstr>
      <vt:lpstr>HR2 C-terminus participates in inter-protomer interactions </vt:lpstr>
      <vt:lpstr>RosettaDesign on HR2</vt:lpstr>
      <vt:lpstr>Molecular mechanics</vt:lpstr>
      <vt:lpstr>Can we simulate gp41 trimer in MD?</vt:lpstr>
      <vt:lpstr>MD with ilmm</vt:lpstr>
      <vt:lpstr>3 designs</vt:lpstr>
      <vt:lpstr>gp140_trunc is a good approximation for gp140</vt:lpstr>
      <vt:lpstr>gp41_trunc moves less than gp41</vt:lpstr>
      <vt:lpstr>Salt bridges E460-R555 and K458-Q547 break the HR1 helix </vt:lpstr>
      <vt:lpstr>AASM(535)TLTVQARNL sequence (pink) does not have a stable helical secondary structure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Modestas</dc:creator>
  <cp:lastModifiedBy>Modestas</cp:lastModifiedBy>
  <cp:revision>201</cp:revision>
  <cp:lastPrinted>2016-03-06T00:18:26Z</cp:lastPrinted>
  <dcterms:created xsi:type="dcterms:W3CDTF">2016-03-01T04:50:36Z</dcterms:created>
  <dcterms:modified xsi:type="dcterms:W3CDTF">2016-11-04T09:01:29Z</dcterms:modified>
</cp:coreProperties>
</file>